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7" r:id="rId3"/>
    <p:sldId id="259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 varScale="1">
        <p:scale>
          <a:sx n="41" d="100"/>
          <a:sy n="41" d="100"/>
        </p:scale>
        <p:origin x="-75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568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09971-F4CC-4F56-B44B-B7E5E18BA8C5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A4231-4626-4836-9CF8-B2A4C8582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12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Sponsored</a:t>
            </a:r>
            <a:r>
              <a:rPr lang="en-US" baseline="0" dirty="0" smtClean="0"/>
              <a:t> by </a:t>
            </a:r>
            <a:r>
              <a:rPr lang="en-US" baseline="0" dirty="0" err="1" smtClean="0"/>
              <a:t>GroWashington</a:t>
            </a:r>
            <a:r>
              <a:rPr lang="en-US" baseline="0" dirty="0" smtClean="0"/>
              <a:t>-Aroostook, this portion lead agency WHCA, my firm, GreenLight 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4231-4626-4836-9CF8-B2A4C85828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28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4231-4626-4836-9CF8-B2A4C85828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68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  <a:r>
              <a:rPr lang="en-US" baseline="0" dirty="0" smtClean="0"/>
              <a:t>  TCRP Synthesis #94, Innovative Rural Transport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4231-4626-4836-9CF8-B2A4C85828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9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NM transit agency obtained permission for commuter parking areas on lands owned by two federal agencies, two tribal governments, one university, eight local gov’ts, and six private property owners!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4231-4626-4836-9CF8-B2A4C85828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86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Home Downeast – Independent Transp.</a:t>
            </a:r>
            <a:r>
              <a:rPr lang="en-US" baseline="0" dirty="0" smtClean="0"/>
              <a:t> Network;  </a:t>
            </a:r>
            <a:r>
              <a:rPr lang="en-US" dirty="0" smtClean="0"/>
              <a:t>Self-organized </a:t>
            </a:r>
            <a:r>
              <a:rPr lang="en-US" dirty="0" smtClean="0"/>
              <a:t>vanpooling has grown to a program with 346 vans covering 4.8M miles per year across rural Central Valley, CA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4231-4626-4836-9CF8-B2A4C85828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49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Transit Cooperative</a:t>
            </a:r>
            <a:r>
              <a:rPr lang="en-US" baseline="0" dirty="0" smtClean="0"/>
              <a:t> Research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4231-4626-4836-9CF8-B2A4C85828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51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BFC5-5A3A-4B3C-895A-7F8E7E871DB2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58FE-5CE8-4438-915F-51894F02C2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BFC5-5A3A-4B3C-895A-7F8E7E871DB2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58FE-5CE8-4438-915F-51894F02C2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BFC5-5A3A-4B3C-895A-7F8E7E871DB2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58FE-5CE8-4438-915F-51894F02C2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BFC5-5A3A-4B3C-895A-7F8E7E871DB2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58FE-5CE8-4438-915F-51894F02C2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BFC5-5A3A-4B3C-895A-7F8E7E871DB2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58FE-5CE8-4438-915F-51894F02C2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BFC5-5A3A-4B3C-895A-7F8E7E871DB2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58FE-5CE8-4438-915F-51894F02C2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BFC5-5A3A-4B3C-895A-7F8E7E871DB2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58FE-5CE8-4438-915F-51894F02C2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BFC5-5A3A-4B3C-895A-7F8E7E871DB2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58FE-5CE8-4438-915F-51894F02C2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BFC5-5A3A-4B3C-895A-7F8E7E871DB2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58FE-5CE8-4438-915F-51894F02C2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BFC5-5A3A-4B3C-895A-7F8E7E871DB2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58FE-5CE8-4438-915F-51894F02C2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BFC5-5A3A-4B3C-895A-7F8E7E871DB2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4758FE-5CE8-4438-915F-51894F02C2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F4758FE-5CE8-4438-915F-51894F02C2C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79BBFC5-5A3A-4B3C-895A-7F8E7E871DB2}" type="datetimeFigureOut">
              <a:rPr lang="en-US" smtClean="0"/>
              <a:t>11/5/2013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2203394"/>
            <a:ext cx="7543800" cy="1069975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ANYBODY CAN RIDE!</a:t>
            </a:r>
            <a:endParaRPr lang="en-US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657600"/>
            <a:ext cx="6461760" cy="16764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Examples of successful rural transit programs and practices elsewhere in the United States</a:t>
            </a: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Ce User\AppData\Local\Microsoft\Windows\Temporary Internet Files\Content.IE5\VKPIAG42\MC90043481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714" y="38100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33400" y="5486400"/>
            <a:ext cx="7625686" cy="1001486"/>
            <a:chOff x="533400" y="5486400"/>
            <a:chExt cx="7625686" cy="10014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5855494"/>
              <a:ext cx="2264276" cy="4810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00" y="5486400"/>
              <a:ext cx="1752600" cy="100148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209"/>
            <a:stretch/>
          </p:blipFill>
          <p:spPr>
            <a:xfrm>
              <a:off x="5334000" y="5855494"/>
              <a:ext cx="2825086" cy="471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033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CASE STUDY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WINDHAM REGION MOBILITY STUDY, VT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dirty="0" smtClean="0"/>
              <a:t>Purpose:  get rural teens, elderly, working poor without vehicles to/from service centers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Other beneficiaries:  general public, university students, business community, cultural venues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Focus on what can be done NOW:</a:t>
            </a:r>
          </a:p>
          <a:p>
            <a:pPr lvl="1">
              <a:buBlip>
                <a:blip r:embed="rId2"/>
              </a:buBlip>
            </a:pPr>
            <a:r>
              <a:rPr lang="en-US" dirty="0" smtClean="0"/>
              <a:t>Existing public funding plus private donations</a:t>
            </a:r>
          </a:p>
          <a:p>
            <a:pPr lvl="1">
              <a:buBlip>
                <a:blip r:embed="rId2"/>
              </a:buBlip>
            </a:pPr>
            <a:r>
              <a:rPr lang="en-US" dirty="0" smtClean="0"/>
              <a:t>Existing infrastructure</a:t>
            </a:r>
          </a:p>
          <a:p>
            <a:pPr lvl="1">
              <a:buBlip>
                <a:blip r:embed="rId2"/>
              </a:buBlip>
            </a:pPr>
            <a:r>
              <a:rPr lang="en-US" dirty="0" smtClean="0"/>
              <a:t>Existing staff plus new volunteers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Keys to success:</a:t>
            </a:r>
          </a:p>
          <a:p>
            <a:pPr lvl="1">
              <a:buBlip>
                <a:blip r:embed="rId2"/>
              </a:buBlip>
            </a:pPr>
            <a:r>
              <a:rPr lang="en-US" dirty="0" smtClean="0"/>
              <a:t>Creative reuse and coordination of existing transp. assets</a:t>
            </a:r>
          </a:p>
          <a:p>
            <a:pPr lvl="1">
              <a:buBlip>
                <a:blip r:embed="rId2"/>
              </a:buBlip>
            </a:pPr>
            <a:r>
              <a:rPr lang="en-US" dirty="0" smtClean="0"/>
              <a:t>Filling empty seats, both directions </a:t>
            </a:r>
          </a:p>
          <a:p>
            <a:pPr lvl="1">
              <a:buBlip>
                <a:blip r:embed="rId2"/>
              </a:buBlip>
            </a:pPr>
            <a:r>
              <a:rPr lang="en-US" dirty="0" smtClean="0"/>
              <a:t>Support from state gov’t for local innovation in rural transit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203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THANK YOU!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543" y="2819400"/>
            <a:ext cx="4133850" cy="2362200"/>
          </a:xfrm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74543" y="15240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Please refer to the “Additional Resources” sheet  in your packet for more information about innovative rural transit practices.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3400" y="5486400"/>
            <a:ext cx="7625686" cy="1001486"/>
            <a:chOff x="533400" y="5486400"/>
            <a:chExt cx="7625686" cy="100148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5855494"/>
              <a:ext cx="2264276" cy="48101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00" y="5486400"/>
              <a:ext cx="1752600" cy="100148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209"/>
            <a:stretch/>
          </p:blipFill>
          <p:spPr>
            <a:xfrm>
              <a:off x="5334000" y="5855494"/>
              <a:ext cx="2825086" cy="471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449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 descr="P6110100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23334" r="17435" b="22221"/>
          <a:stretch>
            <a:fillRect/>
          </a:stretch>
        </p:blipFill>
        <p:spPr bwMode="auto">
          <a:xfrm>
            <a:off x="655510" y="990600"/>
            <a:ext cx="7191156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63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620000" cy="14779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TRANSPORTATION FOR WORKFORCE DEVELOPMENT: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209800"/>
            <a:ext cx="624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How to best meet the needs of a rural workforce with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long daily commutes,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variable schedules, and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no reliable personal transportation. </a:t>
            </a:r>
          </a:p>
        </p:txBody>
      </p:sp>
    </p:spTree>
    <p:extLst>
      <p:ext uri="{BB962C8B-B14F-4D97-AF65-F5344CB8AC3E}">
        <p14:creationId xmlns:p14="http://schemas.microsoft.com/office/powerpoint/2010/main" val="88800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Rural Worker’s Dilemma: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587842"/>
            <a:ext cx="754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Need a car to get a job;  need a job to get a car…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Many rural Mainers are just one breakdown away from losing their jobs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Many don’t apply for new or better jobs due to lack of 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Maine’s existing transit system is generally NOT meeting the needs of work-ready people in rural areas.</a:t>
            </a:r>
          </a:p>
        </p:txBody>
      </p:sp>
    </p:spTree>
    <p:extLst>
      <p:ext uri="{BB962C8B-B14F-4D97-AF65-F5344CB8AC3E}">
        <p14:creationId xmlns:p14="http://schemas.microsoft.com/office/powerpoint/2010/main" val="131935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TWO MODELS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FOR TRANSIT SERVICE IN WASHINGTON COUNTY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595021"/>
            <a:ext cx="6172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 Narrow" panose="020B0606020202030204" pitchFamily="34" charset="0"/>
              </a:rPr>
              <a:t>WHCA (Sun Rides Transit)</a:t>
            </a:r>
            <a:r>
              <a:rPr lang="en-US" sz="2400" dirty="0" smtClean="0">
                <a:latin typeface="Arial Narrow" panose="020B0606020202030204" pitchFamily="34" charset="0"/>
              </a:rPr>
              <a:t>:  Social service agency model; primary mission is transportation to services for MaineCare, DHHS, EAAA, and VA clients; mostly demand response, advance notice required; a few scheduled routes under special contracts with other agencies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 Narrow" panose="020B0606020202030204" pitchFamily="34" charset="0"/>
              </a:rPr>
              <a:t>West Transportation</a:t>
            </a:r>
            <a:r>
              <a:rPr lang="en-US" sz="2400" dirty="0" smtClean="0">
                <a:latin typeface="Arial Narrow" panose="020B0606020202030204" pitchFamily="34" charset="0"/>
              </a:rPr>
              <a:t>:  Public-private partnership model; primary public mission is fixed-route Downeast intercity service, including a daily Calais-Ellsworth-BGR run; ridership is a mix of general public and contracted clients  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4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</a:rPr>
              <a:t>RURAL TRANSIT INNOVATION: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3200" dirty="0" smtClean="0"/>
              <a:t>Innovative agency characteristics</a:t>
            </a:r>
          </a:p>
          <a:p>
            <a:pPr>
              <a:buBlip>
                <a:blip r:embed="rId3"/>
              </a:buBlip>
            </a:pPr>
            <a:r>
              <a:rPr lang="en-US" sz="3200" dirty="0" smtClean="0"/>
              <a:t>Response to changing demographics</a:t>
            </a:r>
          </a:p>
          <a:p>
            <a:pPr>
              <a:buBlip>
                <a:blip r:embed="rId3"/>
              </a:buBlip>
            </a:pPr>
            <a:r>
              <a:rPr lang="en-US" sz="3200" dirty="0" smtClean="0"/>
              <a:t>Involvement in planning process</a:t>
            </a:r>
          </a:p>
          <a:p>
            <a:pPr>
              <a:buBlip>
                <a:blip r:embed="rId3"/>
              </a:buBlip>
            </a:pPr>
            <a:r>
              <a:rPr lang="en-US" sz="3200" dirty="0" smtClean="0"/>
              <a:t>Alternative service modes</a:t>
            </a:r>
          </a:p>
          <a:p>
            <a:pPr>
              <a:buBlip>
                <a:blip r:embed="rId3"/>
              </a:buBlip>
            </a:pPr>
            <a:r>
              <a:rPr lang="en-US" sz="3200" dirty="0" smtClean="0"/>
              <a:t>Outreach, education, and training</a:t>
            </a:r>
          </a:p>
          <a:p>
            <a:pPr>
              <a:buBlip>
                <a:blip r:embed="rId3"/>
              </a:buBlip>
            </a:pPr>
            <a:r>
              <a:rPr lang="en-US" sz="3200" dirty="0" smtClean="0"/>
              <a:t>Leveraging funding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46311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ALTERNATIVE SERVICE MODES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800600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b="1" dirty="0" smtClean="0"/>
              <a:t>“Fixed-schedule” service</a:t>
            </a:r>
            <a:r>
              <a:rPr lang="en-US" dirty="0" smtClean="0"/>
              <a:t> --  door-to-door transport to/from specific communities on specific days like demand response, but passengers follow published daily route schedules</a:t>
            </a:r>
          </a:p>
          <a:p>
            <a:pPr lvl="1">
              <a:buBlip>
                <a:blip r:embed="rId3"/>
              </a:buBlip>
            </a:pPr>
            <a:r>
              <a:rPr lang="en-US" dirty="0" smtClean="0"/>
              <a:t>Advantages of paratransit for contracted agency riders;  higher efficiency for service providers; more predictability for general public riders</a:t>
            </a:r>
          </a:p>
          <a:p>
            <a:pPr>
              <a:buBlip>
                <a:blip r:embed="rId3"/>
              </a:buBlip>
            </a:pPr>
            <a:r>
              <a:rPr lang="en-US" b="1" dirty="0" smtClean="0"/>
              <a:t>Immediate response Dial-a-Ride service</a:t>
            </a:r>
          </a:p>
          <a:p>
            <a:pPr lvl="1">
              <a:buBlip>
                <a:blip r:embed="rId3"/>
              </a:buBlip>
            </a:pPr>
            <a:r>
              <a:rPr lang="en-US" dirty="0" smtClean="0"/>
              <a:t>Pilot program in Hancock County using cell phone GPS</a:t>
            </a:r>
          </a:p>
          <a:p>
            <a:pPr lvl="1">
              <a:buBlip>
                <a:blip r:embed="rId3"/>
              </a:buBlip>
            </a:pPr>
            <a:r>
              <a:rPr lang="en-US" dirty="0"/>
              <a:t>W</a:t>
            </a:r>
            <a:r>
              <a:rPr lang="en-US" dirty="0" smtClean="0"/>
              <a:t>orks best in relatively small, compact communities (with strong local volunteer base, if volunteer drivers are used)</a:t>
            </a:r>
          </a:p>
          <a:p>
            <a:pPr>
              <a:buBlip>
                <a:blip r:embed="rId3"/>
              </a:buBlip>
            </a:pPr>
            <a:r>
              <a:rPr lang="en-US" b="1" dirty="0" smtClean="0"/>
              <a:t>Establish transit stops at formal or informal “Park and Ride” lots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380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MORE EXAMPLES…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800600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n-US" b="1" dirty="0"/>
              <a:t>Ridesharing and vanpooling</a:t>
            </a:r>
          </a:p>
          <a:p>
            <a:pPr lvl="1">
              <a:buBlip>
                <a:blip r:embed="rId2"/>
              </a:buBlip>
            </a:pPr>
            <a:r>
              <a:rPr lang="en-US" dirty="0"/>
              <a:t>Transit agency maintains </a:t>
            </a:r>
            <a:r>
              <a:rPr lang="en-US" dirty="0" smtClean="0"/>
              <a:t>or contracts for ride-matching </a:t>
            </a:r>
            <a:r>
              <a:rPr lang="en-US" dirty="0"/>
              <a:t>database, provides vans and driver </a:t>
            </a:r>
            <a:r>
              <a:rPr lang="en-US" dirty="0" smtClean="0"/>
              <a:t>safety training </a:t>
            </a:r>
            <a:r>
              <a:rPr lang="en-US" dirty="0"/>
              <a:t>for vanpools</a:t>
            </a:r>
          </a:p>
          <a:p>
            <a:pPr lvl="1">
              <a:buBlip>
                <a:blip r:embed="rId2"/>
              </a:buBlip>
            </a:pPr>
            <a:r>
              <a:rPr lang="en-US" dirty="0" smtClean="0"/>
              <a:t>Riders pay monthly rates (fixed cost </a:t>
            </a:r>
            <a:r>
              <a:rPr lang="en-US" dirty="0"/>
              <a:t>plus </a:t>
            </a:r>
            <a:r>
              <a:rPr lang="en-US" dirty="0" smtClean="0"/>
              <a:t>mileage) to </a:t>
            </a:r>
            <a:r>
              <a:rPr lang="en-US" dirty="0"/>
              <a:t>offset </a:t>
            </a:r>
            <a:r>
              <a:rPr lang="en-US" dirty="0" smtClean="0"/>
              <a:t>program expenses</a:t>
            </a:r>
          </a:p>
          <a:p>
            <a:pPr lvl="1">
              <a:buBlip>
                <a:blip r:embed="rId2"/>
              </a:buBlip>
            </a:pPr>
            <a:r>
              <a:rPr lang="en-US" dirty="0" smtClean="0"/>
              <a:t>Employers can opt to subsidize service for employees</a:t>
            </a:r>
          </a:p>
          <a:p>
            <a:pPr lvl="1">
              <a:buBlip>
                <a:blip r:embed="rId2"/>
              </a:buBlip>
            </a:pPr>
            <a:r>
              <a:rPr lang="en-US" dirty="0" smtClean="0"/>
              <a:t>Can be linked w/other transportation modes and transit services</a:t>
            </a:r>
          </a:p>
          <a:p>
            <a:pPr>
              <a:buBlip>
                <a:blip r:embed="rId2"/>
              </a:buBlip>
            </a:pPr>
            <a:r>
              <a:rPr lang="en-US" b="1" dirty="0" smtClean="0"/>
              <a:t>Innovative use of scheduling software</a:t>
            </a:r>
          </a:p>
          <a:p>
            <a:pPr lvl="1">
              <a:buBlip>
                <a:blip r:embed="rId2"/>
              </a:buBlip>
            </a:pPr>
            <a:r>
              <a:rPr lang="en-US" dirty="0" smtClean="0"/>
              <a:t>Real-time scheduling of drivers for advance trip requests</a:t>
            </a:r>
          </a:p>
          <a:p>
            <a:pPr lvl="1">
              <a:buBlip>
                <a:blip r:embed="rId2"/>
              </a:buBlip>
            </a:pPr>
            <a:r>
              <a:rPr lang="en-US" dirty="0" smtClean="0"/>
              <a:t>Automated fare and service data collection via software</a:t>
            </a:r>
          </a:p>
          <a:p>
            <a:pPr>
              <a:buBlip>
                <a:blip r:embed="rId2"/>
              </a:buBlip>
            </a:pPr>
            <a:r>
              <a:rPr lang="en-US" b="1" dirty="0" smtClean="0"/>
              <a:t>Child-oriented service</a:t>
            </a:r>
            <a:r>
              <a:rPr lang="en-US" dirty="0" smtClean="0"/>
              <a:t>: paid part-time transit attendant accompanies young children between home and daycare/school/Head Start so parent(s) can work; secures seatbelts, ensures safety &amp; comfort of young solo passengers</a:t>
            </a:r>
          </a:p>
        </p:txBody>
      </p:sp>
    </p:spTree>
    <p:extLst>
      <p:ext uri="{BB962C8B-B14F-4D97-AF65-F5344CB8AC3E}">
        <p14:creationId xmlns:p14="http://schemas.microsoft.com/office/powerpoint/2010/main" val="199004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STILL MORE EXAMPLES…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Blip>
                <a:blip r:embed="rId3"/>
              </a:buBlip>
            </a:pPr>
            <a:r>
              <a:rPr lang="en-US" b="1" dirty="0" smtClean="0"/>
              <a:t>Dues-paying, privately funded, 24/7 transportation service</a:t>
            </a:r>
          </a:p>
          <a:p>
            <a:pPr lvl="1">
              <a:buBlip>
                <a:blip r:embed="rId3"/>
              </a:buBlip>
            </a:pPr>
            <a:r>
              <a:rPr lang="en-US" dirty="0" smtClean="0"/>
              <a:t>Pay a premium to travel immediately and alone, or get discounted rates for advance scheduling, flexible pick-up times, and shared rides (even premium service is less than taxi fare)</a:t>
            </a:r>
          </a:p>
          <a:p>
            <a:pPr lvl="1">
              <a:buBlip>
                <a:blip r:embed="rId3"/>
              </a:buBlip>
            </a:pPr>
            <a:r>
              <a:rPr lang="en-US" dirty="0" smtClean="0"/>
              <a:t>Volunteer drivers often view themselves as future passengers</a:t>
            </a:r>
          </a:p>
          <a:p>
            <a:pPr lvl="1">
              <a:buBlip>
                <a:blip r:embed="rId3"/>
              </a:buBlip>
            </a:pPr>
            <a:r>
              <a:rPr lang="en-US" dirty="0" smtClean="0"/>
              <a:t>Trip credits for car trade-in, health providers, local businesses</a:t>
            </a:r>
          </a:p>
          <a:p>
            <a:pPr lvl="1">
              <a:buBlip>
                <a:blip r:embed="rId3"/>
              </a:buBlip>
            </a:pPr>
            <a:r>
              <a:rPr lang="en-US" dirty="0" smtClean="0"/>
              <a:t>Works best in areas with significant percentage of potential members willing and able to pay for premium service, to subsidize discounted services and low-income “road scholarships”</a:t>
            </a:r>
          </a:p>
          <a:p>
            <a:pPr lvl="1">
              <a:buBlip>
                <a:blip r:embed="rId3"/>
              </a:buBlip>
            </a:pPr>
            <a:r>
              <a:rPr lang="en-US" dirty="0" smtClean="0"/>
              <a:t>Allows members to retain dignity, independence, and flexibility while meeting ALL their travel needs without a car</a:t>
            </a:r>
          </a:p>
          <a:p>
            <a:pPr>
              <a:buBlip>
                <a:blip r:embed="rId3"/>
              </a:buBlip>
            </a:pPr>
            <a:r>
              <a:rPr lang="en-US" b="1" dirty="0" smtClean="0"/>
              <a:t>Quick &amp; easy: </a:t>
            </a:r>
            <a:r>
              <a:rPr lang="en-US" dirty="0" smtClean="0"/>
              <a:t>Provide easy-load bike racks on all public vans and buses!</a:t>
            </a:r>
          </a:p>
          <a:p>
            <a:pPr>
              <a:buBlip>
                <a:blip r:embed="rId3"/>
              </a:buBlip>
            </a:pPr>
            <a:r>
              <a:rPr lang="en-US" b="1" dirty="0" smtClean="0"/>
              <a:t>“Self-organizing” vanpools </a:t>
            </a:r>
            <a:r>
              <a:rPr lang="en-US" dirty="0" smtClean="0"/>
              <a:t>– allows workers at job sites to form their own commuter groups and apply to vanpool;  transit agency supplies vans, insurance, &amp; related logistics, and recoups investment through fare structure</a:t>
            </a:r>
          </a:p>
        </p:txBody>
      </p:sp>
    </p:spTree>
    <p:extLst>
      <p:ext uri="{BB962C8B-B14F-4D97-AF65-F5344CB8AC3E}">
        <p14:creationId xmlns:p14="http://schemas.microsoft.com/office/powerpoint/2010/main" val="27863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3366</TotalTime>
  <Words>789</Words>
  <Application>Microsoft Office PowerPoint</Application>
  <PresentationFormat>On-screen Show (4:3)</PresentationFormat>
  <Paragraphs>72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Adjacency</vt:lpstr>
      <vt:lpstr>ANYBODY CAN RIDE!</vt:lpstr>
      <vt:lpstr>PowerPoint Presentation</vt:lpstr>
      <vt:lpstr>TRANSPORTATION FOR WORKFORCE DEVELOPMENT:</vt:lpstr>
      <vt:lpstr>The Rural Worker’s Dilemma:</vt:lpstr>
      <vt:lpstr>TWO MODELS FOR TRANSIT SERVICE IN WASHINGTON COUNTY</vt:lpstr>
      <vt:lpstr>RURAL TRANSIT INNOVATION:</vt:lpstr>
      <vt:lpstr>ALTERNATIVE SERVICE MODES</vt:lpstr>
      <vt:lpstr>MORE EXAMPLES…</vt:lpstr>
      <vt:lpstr>STILL MORE EXAMPLES…</vt:lpstr>
      <vt:lpstr>CASE STUDY:  WINDHAM REGION MOBILITY STUDY, VT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EVERYBODY CAN RIDE!</dc:title>
  <dc:creator>Sandi Duchesne</dc:creator>
  <cp:lastModifiedBy>Sandi Duchesne</cp:lastModifiedBy>
  <cp:revision>70</cp:revision>
  <dcterms:created xsi:type="dcterms:W3CDTF">2013-10-16T15:13:02Z</dcterms:created>
  <dcterms:modified xsi:type="dcterms:W3CDTF">2013-11-05T21:36:16Z</dcterms:modified>
</cp:coreProperties>
</file>